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86" r:id="rId4"/>
    <p:sldId id="261" r:id="rId5"/>
    <p:sldId id="264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82" r:id="rId19"/>
    <p:sldId id="263" r:id="rId20"/>
    <p:sldId id="267" r:id="rId21"/>
    <p:sldId id="283" r:id="rId22"/>
    <p:sldId id="284" r:id="rId23"/>
    <p:sldId id="285" r:id="rId24"/>
    <p:sldId id="280" r:id="rId25"/>
    <p:sldId id="279" r:id="rId26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29"/>
    </p:embeddedFont>
    <p:embeddedFont>
      <p:font typeface="Sniglet" panose="020B0604020202020204" charset="0"/>
      <p:regular r:id="rId30"/>
    </p:embeddedFont>
    <p:embeddedFont>
      <p:font typeface="Bangers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FAF1F2-9B97-4EC2-B06E-07C0CC8D1B5E}">
  <a:tblStyle styleId="{28FAF1F2-9B97-4EC2-B06E-07C0CC8D1B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4191F-ED9E-4180-8B3B-443AD1ABA177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4E757-50A9-440F-B0BF-6806460CFC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34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960760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21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585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9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743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01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4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284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63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0" t="0" r="0" b="0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0" t="0" r="0" b="0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7" name="Shape 2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0" name="Shape 40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8" name="Shape 4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crio.br/ensinopesq/ccg/pibid/download/seminario_pibid_sudeste_201510_cassia_roque.pdf" TargetMode="External"/><Relationship Id="rId7" Type="http://schemas.openxmlformats.org/officeDocument/2006/relationships/hyperlink" Target="http://noticias.universia.com.br/educacao/noticia/2017/05/24/1152746/importancia-incentivo-leitura-futuro-educacional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el.br/eventos/jornadadidatica/pages/arquivos/O%20VALOR%20PEDAGOGICO%20DAS%20HISTORIAS%20EM%20QUADRINHOS.pdfQ" TargetMode="External"/><Relationship Id="rId5" Type="http://schemas.openxmlformats.org/officeDocument/2006/relationships/hyperlink" Target="https://pt.linkedin.com/pulse/import%C3%A2ncia-do-livro-na-sociedade-marco-rizzi" TargetMode="External"/><Relationship Id="rId4" Type="http://schemas.openxmlformats.org/officeDocument/2006/relationships/hyperlink" Target="http://www.hottopos.com/videtur8/leitura.ht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7801429" y="664768"/>
            <a:ext cx="1045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4800" dirty="0">
              <a:solidFill>
                <a:sysClr val="windowText" lastClr="000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568152" y="2423236"/>
            <a:ext cx="568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t="220" r="386" b="86869"/>
          <a:stretch/>
        </p:blipFill>
        <p:spPr>
          <a:xfrm rot="358078">
            <a:off x="1982705" y="846650"/>
            <a:ext cx="5239706" cy="37774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97" r="88167"/>
          <a:stretch/>
        </p:blipFill>
        <p:spPr>
          <a:xfrm rot="5082699">
            <a:off x="4281445" y="1479409"/>
            <a:ext cx="548640" cy="512826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66475">
            <a:off x="1759892" y="1215563"/>
            <a:ext cx="465894" cy="117797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66475">
            <a:off x="1348928" y="1083707"/>
            <a:ext cx="109517" cy="82989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6487">
            <a:off x="3420264" y="-407484"/>
            <a:ext cx="1113304" cy="394737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66" y="1373264"/>
            <a:ext cx="5250584" cy="271549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89634">
            <a:off x="6521762" y="1259051"/>
            <a:ext cx="812017" cy="287911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71" y="1226273"/>
            <a:ext cx="4472070" cy="183416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94898">
            <a:off x="1758425" y="762855"/>
            <a:ext cx="219345" cy="1367859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76475">
            <a:off x="1899990" y="820975"/>
            <a:ext cx="291453" cy="117797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111937" y="3398831"/>
            <a:ext cx="2846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Adrielly Moraes </a:t>
            </a:r>
            <a:r>
              <a:rPr lang="pt-BR" b="1" dirty="0" err="1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Lustoza</a:t>
            </a:r>
            <a:endParaRPr lang="pt-BR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pt-BR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Raquel de Albuquerque Maciel</a:t>
            </a:r>
          </a:p>
          <a:p>
            <a:r>
              <a:rPr lang="pt-BR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Thales Arevalo dos Reis</a:t>
            </a:r>
          </a:p>
          <a:p>
            <a:r>
              <a:rPr lang="pt-BR" b="1" dirty="0" err="1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Vanderson</a:t>
            </a:r>
            <a:r>
              <a:rPr lang="pt-BR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do Carmo Freitas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7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2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4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40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3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6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630"/>
          <a:stretch/>
        </p:blipFill>
        <p:spPr>
          <a:xfrm>
            <a:off x="0" y="0"/>
            <a:ext cx="92049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520" y="0"/>
            <a:ext cx="11102340" cy="5106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Resumo</a:t>
            </a:r>
            <a:endParaRPr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908487" y="1996765"/>
            <a:ext cx="7057849" cy="1430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pt-BR" sz="1600" dirty="0"/>
              <a:t>Plataforma interativa que possibilitará ao usuário criar e ler histórias, além de poder entrar em fóruns que compartilham os mesmos interesses em livros, HQs, </a:t>
            </a:r>
            <a:r>
              <a:rPr lang="pt-BR" sz="1600" dirty="0" err="1"/>
              <a:t>mangás</a:t>
            </a:r>
            <a:r>
              <a:rPr lang="pt-BR" sz="1600" dirty="0"/>
              <a:t>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b="563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92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0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6314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8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Referências</a:t>
            </a:r>
            <a:endParaRPr dirty="0"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052050" y="1545950"/>
            <a:ext cx="66540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100" dirty="0">
                <a:solidFill>
                  <a:schemeClr val="tx1"/>
                </a:solidFill>
              </a:rPr>
              <a:t>A importância do incentivo à leitura nos primeiros anos de vida. Disponível em: &lt;</a:t>
            </a:r>
            <a:r>
              <a:rPr lang="pt-BR" sz="1100" b="1" dirty="0">
                <a:solidFill>
                  <a:schemeClr val="tx1"/>
                </a:solidFill>
                <a:hlinkClick r:id="rId3"/>
              </a:rPr>
              <a:t>www.pucrio.br/</a:t>
            </a:r>
            <a:r>
              <a:rPr lang="pt-BR" sz="1100" b="1" dirty="0" err="1">
                <a:solidFill>
                  <a:schemeClr val="tx1"/>
                </a:solidFill>
                <a:hlinkClick r:id="rId3"/>
              </a:rPr>
              <a:t>ensinopesq</a:t>
            </a:r>
            <a:r>
              <a:rPr lang="pt-BR" sz="1100" b="1" dirty="0">
                <a:solidFill>
                  <a:schemeClr val="tx1"/>
                </a:solidFill>
                <a:hlinkClick r:id="rId3"/>
              </a:rPr>
              <a:t>/</a:t>
            </a:r>
            <a:r>
              <a:rPr lang="pt-BR" sz="1100" b="1" dirty="0" err="1">
                <a:solidFill>
                  <a:schemeClr val="tx1"/>
                </a:solidFill>
                <a:hlinkClick r:id="rId3"/>
              </a:rPr>
              <a:t>ccg</a:t>
            </a:r>
            <a:r>
              <a:rPr lang="pt-BR" sz="1100" b="1" dirty="0">
                <a:solidFill>
                  <a:schemeClr val="tx1"/>
                </a:solidFill>
                <a:hlinkClick r:id="rId3"/>
              </a:rPr>
              <a:t>/</a:t>
            </a:r>
            <a:r>
              <a:rPr lang="pt-BR" sz="1100" b="1" dirty="0" err="1">
                <a:solidFill>
                  <a:schemeClr val="tx1"/>
                </a:solidFill>
                <a:hlinkClick r:id="rId3"/>
              </a:rPr>
              <a:t>pibid</a:t>
            </a:r>
            <a:r>
              <a:rPr lang="pt-BR" sz="1100" b="1" dirty="0">
                <a:solidFill>
                  <a:schemeClr val="tx1"/>
                </a:solidFill>
                <a:hlinkClick r:id="rId3"/>
              </a:rPr>
              <a:t>/download/seminario_pibid_sudeste_201510_cassia_roque.pdf</a:t>
            </a:r>
            <a:r>
              <a:rPr lang="pt-BR" sz="1100" dirty="0">
                <a:solidFill>
                  <a:schemeClr val="tx1"/>
                </a:solidFill>
              </a:rPr>
              <a:t>&gt;. Acesso em: 26/02/2018.</a:t>
            </a:r>
          </a:p>
          <a:p>
            <a:pPr lvl="0"/>
            <a:r>
              <a:rPr lang="pt-BR" sz="1100" dirty="0" err="1">
                <a:solidFill>
                  <a:schemeClr val="tx1"/>
                </a:solidFill>
              </a:rPr>
              <a:t>Hottopos</a:t>
            </a:r>
            <a:r>
              <a:rPr lang="pt-BR" sz="1100" dirty="0">
                <a:solidFill>
                  <a:schemeClr val="tx1"/>
                </a:solidFill>
              </a:rPr>
              <a:t>. A leitura como terapia existencial. Disponível em: &lt;</a:t>
            </a:r>
            <a:r>
              <a:rPr lang="pt-BR" sz="1100" b="1" dirty="0">
                <a:solidFill>
                  <a:schemeClr val="tx1"/>
                </a:solidFill>
                <a:hlinkClick r:id="rId4"/>
              </a:rPr>
              <a:t>http://www.hottopos.com/videtur8/leitura.htm</a:t>
            </a:r>
            <a:r>
              <a:rPr lang="pt-BR" sz="1100" dirty="0">
                <a:solidFill>
                  <a:schemeClr val="tx1"/>
                </a:solidFill>
              </a:rPr>
              <a:t>&gt;. Acesso em: 26/02/2018.</a:t>
            </a:r>
          </a:p>
          <a:p>
            <a:pPr lvl="0"/>
            <a:r>
              <a:rPr lang="pt-BR" sz="1100" dirty="0" err="1">
                <a:solidFill>
                  <a:schemeClr val="tx1"/>
                </a:solidFill>
              </a:rPr>
              <a:t>LinkedIn</a:t>
            </a:r>
            <a:r>
              <a:rPr lang="pt-BR" sz="1100" dirty="0">
                <a:solidFill>
                  <a:schemeClr val="tx1"/>
                </a:solidFill>
              </a:rPr>
              <a:t>. A importância do livro na sociedade. Disponível em: &lt;</a:t>
            </a:r>
            <a:r>
              <a:rPr lang="pt-BR" sz="1100" b="1" dirty="0">
                <a:solidFill>
                  <a:schemeClr val="tx1"/>
                </a:solidFill>
                <a:hlinkClick r:id="rId5"/>
              </a:rPr>
              <a:t>https://pt.linkedin.com/pulse/importância-do-livro-na-sociedade-marco-rizzi</a:t>
            </a:r>
            <a:r>
              <a:rPr lang="pt-BR" sz="1100" dirty="0">
                <a:solidFill>
                  <a:schemeClr val="tx1"/>
                </a:solidFill>
              </a:rPr>
              <a:t>&gt;. Acesso em: 26/02/2018. </a:t>
            </a:r>
          </a:p>
          <a:p>
            <a:pPr lvl="0"/>
            <a:r>
              <a:rPr lang="pt-BR" sz="1100" dirty="0">
                <a:solidFill>
                  <a:schemeClr val="tx1"/>
                </a:solidFill>
              </a:rPr>
              <a:t>O valor pedagógico das histórias em quadrinhos. Disponível em: &lt;</a:t>
            </a:r>
            <a:r>
              <a:rPr lang="pt-BR" sz="1100" b="1" dirty="0">
                <a:solidFill>
                  <a:schemeClr val="tx1"/>
                </a:solidFill>
                <a:hlinkClick r:id="rId6"/>
              </a:rPr>
              <a:t>www.uel.br/eventos/</a:t>
            </a:r>
            <a:r>
              <a:rPr lang="pt-BR" sz="1100" b="1" dirty="0" err="1">
                <a:solidFill>
                  <a:schemeClr val="tx1"/>
                </a:solidFill>
                <a:hlinkClick r:id="rId6"/>
              </a:rPr>
              <a:t>jornadadidatica</a:t>
            </a:r>
            <a:r>
              <a:rPr lang="pt-BR" sz="1100" b="1" dirty="0">
                <a:solidFill>
                  <a:schemeClr val="tx1"/>
                </a:solidFill>
                <a:hlinkClick r:id="rId6"/>
              </a:rPr>
              <a:t>/</a:t>
            </a:r>
            <a:r>
              <a:rPr lang="pt-BR" sz="1100" b="1" dirty="0" err="1">
                <a:solidFill>
                  <a:schemeClr val="tx1"/>
                </a:solidFill>
                <a:hlinkClick r:id="rId6"/>
              </a:rPr>
              <a:t>pages</a:t>
            </a:r>
            <a:r>
              <a:rPr lang="pt-BR" sz="1100" b="1" dirty="0">
                <a:solidFill>
                  <a:schemeClr val="tx1"/>
                </a:solidFill>
                <a:hlinkClick r:id="rId6"/>
              </a:rPr>
              <a:t>/arquivos/O%2520VALOR%2520PEDAGOGICO%2520DAS%2520HISTORIAS%2520EM%2520QUADRINHOS.pdf</a:t>
            </a:r>
            <a:r>
              <a:rPr lang="pt-BR" sz="1100" dirty="0">
                <a:solidFill>
                  <a:schemeClr val="tx1"/>
                </a:solidFill>
              </a:rPr>
              <a:t>&gt;. Acesso em: 26/02/2018.</a:t>
            </a:r>
            <a:r>
              <a:rPr lang="pt-BR" sz="1100" b="1" dirty="0">
                <a:solidFill>
                  <a:schemeClr val="tx1"/>
                </a:solidFill>
              </a:rPr>
              <a:t>	</a:t>
            </a:r>
            <a:endParaRPr lang="pt-BR" sz="1100" dirty="0">
              <a:solidFill>
                <a:schemeClr val="tx1"/>
              </a:solidFill>
            </a:endParaRPr>
          </a:p>
          <a:p>
            <a:pPr lvl="0"/>
            <a:r>
              <a:rPr lang="pt-BR" sz="1100" dirty="0" err="1">
                <a:solidFill>
                  <a:schemeClr val="tx1"/>
                </a:solidFill>
              </a:rPr>
              <a:t>Universia</a:t>
            </a:r>
            <a:r>
              <a:rPr lang="pt-BR" sz="1100" dirty="0">
                <a:solidFill>
                  <a:schemeClr val="tx1"/>
                </a:solidFill>
              </a:rPr>
              <a:t>. A importância do incentivo à leitura para o futuro educacional. Disponível em: &lt;</a:t>
            </a:r>
            <a:r>
              <a:rPr lang="pt-BR" sz="1100" b="1" dirty="0">
                <a:solidFill>
                  <a:schemeClr val="tx1"/>
                </a:solidFill>
                <a:hlinkClick r:id="rId7"/>
              </a:rPr>
              <a:t>http://noticias.universia.com.br/educacao/noticia/2017/05/24/1152746/importancia-incentivo-leitura-futuro-educacional.html</a:t>
            </a:r>
            <a:r>
              <a:rPr lang="pt-BR" sz="1100" dirty="0">
                <a:solidFill>
                  <a:schemeClr val="tx1"/>
                </a:solidFill>
              </a:rPr>
              <a:t>&gt;. Acesso em: 26/02/2018.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ctrTitle" idx="4294967295"/>
          </p:nvPr>
        </p:nvSpPr>
        <p:spPr>
          <a:xfrm>
            <a:off x="0" y="2491275"/>
            <a:ext cx="772885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>
                <a:solidFill>
                  <a:srgbClr val="FFFFFF"/>
                </a:solidFill>
              </a:rPr>
              <a:t>Obrigado!</a:t>
            </a:r>
            <a:endParaRPr sz="1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9130" y="959202"/>
            <a:ext cx="7710900" cy="3303600"/>
          </a:xfrm>
        </p:spPr>
        <p:txBody>
          <a:bodyPr/>
          <a:lstStyle/>
          <a:p>
            <a:r>
              <a:rPr lang="pt-BR" dirty="0" smtClean="0"/>
              <a:t>Reuniões 3 vezes por semana;</a:t>
            </a:r>
          </a:p>
          <a:p>
            <a:pPr marL="38100" indent="0">
              <a:buNone/>
            </a:pPr>
            <a:endParaRPr lang="pt-BR" dirty="0"/>
          </a:p>
          <a:p>
            <a:pPr marL="38100" indent="0">
              <a:buNone/>
            </a:pPr>
            <a:endParaRPr lang="pt-BR" dirty="0" smtClean="0"/>
          </a:p>
          <a:p>
            <a:r>
              <a:rPr lang="pt-BR" dirty="0" err="1" smtClean="0"/>
              <a:t>Scrum</a:t>
            </a:r>
            <a:r>
              <a:rPr lang="pt-BR" dirty="0" smtClean="0"/>
              <a:t> Master – Thales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0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image 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20503" r="32208" b="26306"/>
          <a:stretch>
            <a:fillRect/>
          </a:stretch>
        </p:blipFill>
        <p:spPr bwMode="auto">
          <a:xfrm>
            <a:off x="762000" y="197418"/>
            <a:ext cx="5994400" cy="46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 rot="161729">
            <a:off x="5994369" y="-72079"/>
            <a:ext cx="3302713" cy="9746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DIAGRAMA DE CASO DE USO</a:t>
            </a:r>
            <a:endParaRPr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9304"/>
            <a:ext cx="7438571" cy="4184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 rot="161729">
            <a:off x="631422" y="654272"/>
            <a:ext cx="1354921" cy="5236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M.E.R</a:t>
            </a:r>
            <a:endParaRPr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 rot="5400000" flipV="1">
            <a:off x="4089283" y="-1638541"/>
            <a:ext cx="69286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051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26790" r="37645" b="19092"/>
          <a:stretch>
            <a:fillRect/>
          </a:stretch>
        </p:blipFill>
        <p:spPr bwMode="auto">
          <a:xfrm rot="5400000">
            <a:off x="2953343" y="-456881"/>
            <a:ext cx="3533385" cy="65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07" y="745237"/>
            <a:ext cx="7755692" cy="4362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161729">
            <a:off x="2776033" y="4403878"/>
            <a:ext cx="7029878" cy="760139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48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1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01761"/>
      </p:ext>
    </p:extLst>
  </p:cSld>
  <p:clrMapOvr>
    <a:masterClrMapping/>
  </p:clrMapOvr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132</Words>
  <Application>Microsoft Office PowerPoint</Application>
  <PresentationFormat>Apresentação na tela (16:9)</PresentationFormat>
  <Paragraphs>19</Paragraphs>
  <Slides>25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MV Boli</vt:lpstr>
      <vt:lpstr>Sniglet</vt:lpstr>
      <vt:lpstr>Bangers</vt:lpstr>
      <vt:lpstr>Jachimo template</vt:lpstr>
      <vt:lpstr>Apresentação do PowerPoint</vt:lpstr>
      <vt:lpstr>Resumo</vt:lpstr>
      <vt:lpstr>Apresentação do PowerPoint</vt:lpstr>
      <vt:lpstr>DIAGRAMA DE CASO DE USO</vt:lpstr>
      <vt:lpstr>M.E.R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E-FUN</dc:title>
  <dc:creator>Raquel</dc:creator>
  <cp:lastModifiedBy>Windows User</cp:lastModifiedBy>
  <cp:revision>40</cp:revision>
  <dcterms:modified xsi:type="dcterms:W3CDTF">2018-05-14T03:20:46Z</dcterms:modified>
</cp:coreProperties>
</file>